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4"/>
  </p:notesMasterIdLst>
  <p:handoutMasterIdLst>
    <p:handoutMasterId r:id="rId6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2"/>
    <p:restoredTop sz="79723" autoAdjust="0"/>
  </p:normalViewPr>
  <p:slideViewPr>
    <p:cSldViewPr snapToGrid="0" snapToObjects="1">
      <p:cViewPr varScale="1">
        <p:scale>
          <a:sx n="92" d="100"/>
          <a:sy n="92" d="100"/>
        </p:scale>
        <p:origin x="10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006"/>
    </p:cViewPr>
  </p:sorterViewPr>
  <p:notesViewPr>
    <p:cSldViewPr snapToGrid="0" snapToObjects="1">
      <p:cViewPr varScale="1">
        <p:scale>
          <a:sx n="59" d="100"/>
          <a:sy n="59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44578-60AC-4A6D-B1BD-502448FCBD98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97879-9983-4A50-8BBB-AACA6A0BA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56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AE503-7676-4EC6-B874-36E81FA6075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E564-949A-48B8-AA9F-46F0C0AE8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33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those who didn’t bring a device,</a:t>
            </a:r>
            <a:r>
              <a:rPr lang="en-US" baseline="0" dirty="0" smtClean="0"/>
              <a:t> offer to email them via </a:t>
            </a:r>
            <a:r>
              <a:rPr lang="en-US" baseline="0" dirty="0" err="1" smtClean="0"/>
              <a:t>EventBrite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6B546-8556-4315-96DD-942723B5899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53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220B2-C771-AE4F-8FE7-EB1107854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013"/>
          <a:stretch/>
        </p:blipFill>
        <p:spPr>
          <a:xfrm>
            <a:off x="0" y="-1"/>
            <a:ext cx="12192000" cy="59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42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arpentries" TargetMode="External"/><Relationship Id="rId2" Type="http://schemas.openxmlformats.org/officeDocument/2006/relationships/hyperlink" Target="https://libraries.ou.edu/event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osf.io/a9yt5/" TargetMode="External"/><Relationship Id="rId5" Type="http://schemas.openxmlformats.org/officeDocument/2006/relationships/hyperlink" Target="https://libraries.ou.edu/workshops-on-request" TargetMode="External"/><Relationship Id="rId4" Type="http://schemas.openxmlformats.org/officeDocument/2006/relationships/hyperlink" Target="https://libraries.ou.edu/davis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318C8198-7484-4040-9D03-425448E3ED98}"/>
              </a:ext>
            </a:extLst>
          </p:cNvPr>
          <p:cNvSpPr txBox="1">
            <a:spLocks/>
          </p:cNvSpPr>
          <p:nvPr/>
        </p:nvSpPr>
        <p:spPr>
          <a:xfrm>
            <a:off x="0" y="2715552"/>
            <a:ext cx="12192000" cy="562544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Data-driven visualizations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993" y="4797468"/>
            <a:ext cx="105343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We’ll be doing group activities – 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please sit with at least one other person!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948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114795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Step 1: how many data points do you have?</a:t>
            </a:r>
          </a:p>
          <a:p>
            <a:endParaRPr lang="en-US" dirty="0"/>
          </a:p>
          <a:p>
            <a:r>
              <a:rPr lang="en-US" dirty="0" smtClean="0"/>
              <a:t>53,940 rows</a:t>
            </a:r>
          </a:p>
          <a:p>
            <a:r>
              <a:rPr lang="en-US" dirty="0" smtClean="0"/>
              <a:t>“More than a few”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82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114795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How many variables do you have?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26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037523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How many variables do</a:t>
            </a:r>
            <a:br>
              <a:rPr lang="en-US" dirty="0" smtClean="0"/>
            </a:br>
            <a:r>
              <a:rPr lang="en-US" dirty="0" smtClean="0"/>
              <a:t>you have?</a:t>
            </a:r>
          </a:p>
          <a:p>
            <a:r>
              <a:rPr lang="en-US" dirty="0" smtClean="0"/>
              <a:t>4 </a:t>
            </a:r>
            <a:r>
              <a:rPr lang="en-US" dirty="0"/>
              <a:t>columns/variables</a:t>
            </a:r>
          </a:p>
          <a:p>
            <a:pPr lvl="1"/>
            <a:r>
              <a:rPr lang="en-US" dirty="0"/>
              <a:t>Two </a:t>
            </a:r>
            <a:r>
              <a:rPr lang="en-US" dirty="0" smtClean="0"/>
              <a:t>numeric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wo categorical</a:t>
            </a:r>
            <a:endParaRPr lang="en-US" dirty="0"/>
          </a:p>
          <a:p>
            <a:r>
              <a:rPr lang="en-US" dirty="0" smtClean="0"/>
              <a:t>Which we are going to </a:t>
            </a:r>
            <a:br>
              <a:rPr lang="en-US" dirty="0" smtClean="0"/>
            </a:br>
            <a:r>
              <a:rPr lang="en-US" dirty="0" smtClean="0"/>
              <a:t>use depends on our </a:t>
            </a:r>
            <a:br>
              <a:rPr lang="en-US" dirty="0" smtClean="0"/>
            </a:br>
            <a:r>
              <a:rPr lang="en-US" dirty="0" smtClean="0"/>
              <a:t>question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25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889326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Let’s start with our two numeric variables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273457" y="1217957"/>
            <a:ext cx="3784600" cy="119323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81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600201"/>
            <a:ext cx="571604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Let’s start with our two numeric variables</a:t>
            </a:r>
          </a:p>
          <a:p>
            <a:r>
              <a:rPr lang="en-US" dirty="0" smtClean="0"/>
              <a:t>Are your data currently raw or summaries?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88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600201"/>
            <a:ext cx="571604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Let’s start with our two numeric variables</a:t>
            </a:r>
          </a:p>
          <a:p>
            <a:r>
              <a:rPr lang="en-US" dirty="0" smtClean="0"/>
              <a:t>Are your data currently raw or summaries?</a:t>
            </a:r>
          </a:p>
          <a:p>
            <a:r>
              <a:rPr lang="en-US" dirty="0"/>
              <a:t>Is your </a:t>
            </a:r>
            <a:r>
              <a:rPr lang="en-US" dirty="0" smtClean="0"/>
              <a:t>x / predictor / independent </a:t>
            </a:r>
            <a:r>
              <a:rPr lang="en-US" dirty="0"/>
              <a:t>variable numeric or categorical?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48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600201"/>
            <a:ext cx="571604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Let’s start with our two numeric variables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Are your data currently raw or summaries?</a:t>
            </a:r>
          </a:p>
          <a:p>
            <a:r>
              <a:rPr lang="en-US" dirty="0">
                <a:solidFill>
                  <a:schemeClr val="bg2"/>
                </a:solidFill>
              </a:rPr>
              <a:t>Is your </a:t>
            </a:r>
            <a:r>
              <a:rPr lang="en-US" dirty="0" smtClean="0">
                <a:solidFill>
                  <a:schemeClr val="bg2"/>
                </a:solidFill>
              </a:rPr>
              <a:t>x / predictor / independent </a:t>
            </a:r>
            <a:r>
              <a:rPr lang="en-US" dirty="0">
                <a:solidFill>
                  <a:schemeClr val="bg2"/>
                </a:solidFill>
              </a:rPr>
              <a:t>variable numeric or categorical</a:t>
            </a:r>
            <a:r>
              <a:rPr lang="en-US" dirty="0" smtClean="0">
                <a:solidFill>
                  <a:schemeClr val="bg2"/>
                </a:solidFill>
              </a:rPr>
              <a:t>?</a:t>
            </a:r>
          </a:p>
          <a:p>
            <a:r>
              <a:rPr lang="en-US" dirty="0"/>
              <a:t>Make a scatterplot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431" y="1342871"/>
            <a:ext cx="5554249" cy="472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02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373" y="3271397"/>
            <a:ext cx="11699402" cy="900826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Go back to “variables 3+ are”</a:t>
            </a:r>
          </a:p>
          <a:p>
            <a:pPr marL="0" indent="0">
              <a:buNone/>
            </a:pPr>
            <a:r>
              <a:rPr lang="en-US" dirty="0" smtClean="0"/>
              <a:t>(just right of step 1)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946375" y="2114771"/>
            <a:ext cx="511825" cy="1321266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378700" y="3436037"/>
            <a:ext cx="977900" cy="94546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81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Variables 3+ are…</a:t>
            </a:r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42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373" y="3271397"/>
            <a:ext cx="11699402" cy="900826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Variables 3+ are…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292230" y="2647325"/>
            <a:ext cx="511825" cy="1321266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840080" y="4098312"/>
            <a:ext cx="1840457" cy="7113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28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choose </a:t>
            </a:r>
            <a:r>
              <a:rPr lang="en-US" dirty="0"/>
              <a:t>a sentence, table, or </a:t>
            </a:r>
            <a:r>
              <a:rPr lang="en-US" dirty="0" smtClean="0"/>
              <a:t>graph</a:t>
            </a:r>
          </a:p>
          <a:p>
            <a:r>
              <a:rPr lang="en-US" dirty="0" smtClean="0"/>
              <a:t>maximize </a:t>
            </a:r>
            <a:r>
              <a:rPr lang="en-US" dirty="0"/>
              <a:t>data portrayed to a </a:t>
            </a:r>
            <a:r>
              <a:rPr lang="en-US" dirty="0" smtClean="0"/>
              <a:t>reader</a:t>
            </a:r>
          </a:p>
          <a:p>
            <a:r>
              <a:rPr lang="en-US" dirty="0" smtClean="0"/>
              <a:t>present </a:t>
            </a:r>
            <a:r>
              <a:rPr lang="en-US" dirty="0"/>
              <a:t>your data with </a:t>
            </a:r>
            <a:r>
              <a:rPr lang="en-US" dirty="0" smtClean="0"/>
              <a:t>clarity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Goals for today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932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373" y="3271397"/>
            <a:ext cx="11699402" cy="900826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 know we want a scatterplot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0647123" y="2847314"/>
            <a:ext cx="511825" cy="1321266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067630" y="4221271"/>
            <a:ext cx="3506420" cy="7113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21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05216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/>
              <a:t>How many grouping variables?</a:t>
            </a:r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19510" y="1183311"/>
            <a:ext cx="3784600" cy="119323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23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05216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/>
              <a:t>How many grouping variables?</a:t>
            </a:r>
          </a:p>
          <a:p>
            <a:r>
              <a:rPr lang="en-US" dirty="0" smtClean="0"/>
              <a:t>Two = “few”??</a:t>
            </a:r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19510" y="1183311"/>
            <a:ext cx="3784600" cy="119323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53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05216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Two = “few”??</a:t>
            </a:r>
          </a:p>
          <a:p>
            <a:r>
              <a:rPr lang="en-US" dirty="0"/>
              <a:t>Distinguish by symbols and colors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550" y="1866814"/>
            <a:ext cx="5714286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30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05216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Two = “few”??</a:t>
            </a:r>
          </a:p>
          <a:p>
            <a:r>
              <a:rPr lang="en-US" dirty="0">
                <a:solidFill>
                  <a:schemeClr val="bg2"/>
                </a:solidFill>
              </a:rPr>
              <a:t>Distinguish by symbols and </a:t>
            </a:r>
            <a:r>
              <a:rPr lang="en-US" dirty="0" smtClean="0">
                <a:solidFill>
                  <a:schemeClr val="bg2"/>
                </a:solidFill>
              </a:rPr>
              <a:t>colors</a:t>
            </a:r>
          </a:p>
          <a:p>
            <a:r>
              <a:rPr lang="en-US" dirty="0" smtClean="0"/>
              <a:t>Ask your colleagues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550" y="1866814"/>
            <a:ext cx="5714286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94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1600201"/>
            <a:ext cx="6154455" cy="412370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Two = “few”??</a:t>
            </a:r>
          </a:p>
          <a:p>
            <a:r>
              <a:rPr lang="en-US" dirty="0">
                <a:solidFill>
                  <a:schemeClr val="bg2"/>
                </a:solidFill>
              </a:rPr>
              <a:t>Distinguish by symbols and </a:t>
            </a:r>
            <a:r>
              <a:rPr lang="en-US" dirty="0" smtClean="0">
                <a:solidFill>
                  <a:schemeClr val="bg2"/>
                </a:solidFill>
              </a:rPr>
              <a:t>colors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Ask your colleagues</a:t>
            </a:r>
          </a:p>
          <a:p>
            <a:r>
              <a:rPr lang="en-US" dirty="0" smtClean="0"/>
              <a:t>Reviewer 3: “can’t read your plot”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550" y="1866814"/>
            <a:ext cx="5714286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36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Go back to how many grouping variables?</a:t>
            </a:r>
          </a:p>
          <a:p>
            <a:r>
              <a:rPr lang="en-US" dirty="0" smtClean="0"/>
              <a:t>“Few” vs “few to many” – let’s try the other choice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24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 back to 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“Few” vs “few to many” – let’s try the other choice</a:t>
            </a:r>
          </a:p>
          <a:p>
            <a:r>
              <a:rPr lang="en-US" dirty="0" smtClean="0"/>
              <a:t>Plot data in panels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321" y="3368503"/>
            <a:ext cx="8895238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8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 back to 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“Few” vs “few to many” – let’s try the other choice</a:t>
            </a:r>
          </a:p>
          <a:p>
            <a:r>
              <a:rPr lang="en-US" dirty="0" smtClean="0"/>
              <a:t>Plot data in panels</a:t>
            </a:r>
          </a:p>
          <a:p>
            <a:r>
              <a:rPr lang="en-US" dirty="0" smtClean="0"/>
              <a:t>Reviewer 3: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“Not bad now”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321" y="3368503"/>
            <a:ext cx="8895238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51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We’ve chosen a visualization type based on our data structure and question</a:t>
            </a:r>
          </a:p>
          <a:p>
            <a:r>
              <a:rPr lang="en-US" dirty="0" smtClean="0"/>
              <a:t>Next, let’s make our visualization more effective in transmitting information to the viewer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 summary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35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 in groups of 2 or more (table as a group is good)</a:t>
            </a:r>
          </a:p>
          <a:p>
            <a:r>
              <a:rPr lang="en-US" dirty="0" smtClean="0"/>
              <a:t>Introduce yourselves with name and describe research in 1-3 words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Get started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62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2" y="1486822"/>
            <a:ext cx="5384800" cy="4763173"/>
          </a:xfrm>
        </p:spPr>
        <p:txBody>
          <a:bodyPr/>
          <a:lstStyle/>
          <a:p>
            <a:r>
              <a:rPr lang="en-US" dirty="0" smtClean="0"/>
              <a:t>Accessibility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24" y="2126293"/>
            <a:ext cx="5495238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54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2" y="1486822"/>
            <a:ext cx="5384800" cy="4763173"/>
          </a:xfrm>
        </p:spPr>
        <p:txBody>
          <a:bodyPr/>
          <a:lstStyle/>
          <a:p>
            <a:r>
              <a:rPr lang="en-US" dirty="0" smtClean="0"/>
              <a:t>Accessibility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24" y="2126293"/>
            <a:ext cx="5495238" cy="37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300" y="2126293"/>
            <a:ext cx="5495238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53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6" y="-116377"/>
            <a:ext cx="12213712" cy="722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32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Summaries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76" y="2252289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48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Summaries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76" y="2252289"/>
            <a:ext cx="5228571" cy="37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747" y="2114771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46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Data/ink ratio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75" y="2227351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50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Data/ink ratio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75" y="2227351"/>
            <a:ext cx="5228571" cy="37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914" y="2227351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14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 density (data/whitespace ratio)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5" y="2222478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85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 density (data/whitespace ratio)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5" y="2222478"/>
            <a:ext cx="5228571" cy="37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343" y="2797902"/>
            <a:ext cx="4719805" cy="304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99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4" y="2104836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Match your data and hypothesis to graph type with “chart of charts”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First, choose your visualization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874" y="1864332"/>
            <a:ext cx="5179564" cy="398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77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4" y="2104836"/>
            <a:ext cx="6057143" cy="3895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52970" y="2328916"/>
            <a:ext cx="443903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Not </a:t>
            </a:r>
            <a:r>
              <a:rPr lang="en-US" dirty="0" smtClean="0"/>
              <a:t>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Extraneous grid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Unnecessary 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Low contrast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Font </a:t>
            </a:r>
            <a:r>
              <a:rPr lang="en-US" dirty="0"/>
              <a:t>sizes (presentations vs manuscripts)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62413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</a:t>
            </a:r>
            <a:r>
              <a:rPr lang="en-US" b="1" dirty="0" smtClean="0">
                <a:solidFill>
                  <a:srgbClr val="8E1731"/>
                </a:solidFill>
              </a:rPr>
              <a:t>improvements can we make?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2867" y="2632835"/>
            <a:ext cx="397718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Increased data density with colors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Color contrasts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Removed grid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Increased font size for readability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38" y="2137857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48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</a:t>
            </a:r>
            <a:r>
              <a:rPr lang="en-US" b="1" dirty="0" smtClean="0">
                <a:solidFill>
                  <a:srgbClr val="8E1731"/>
                </a:solidFill>
              </a:rPr>
              <a:t>else could we improve?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58389" y="1690688"/>
            <a:ext cx="40113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Grayscale colors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 legend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What is clarity?  Is it ordered?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For a presentation, rotate y-axis label to horizontal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Add thousands delimiters to large numbers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38" y="2137857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92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We’ve made our visualization more effective in transmitting information to the viewer</a:t>
            </a:r>
          </a:p>
          <a:p>
            <a:r>
              <a:rPr lang="en-US" dirty="0" smtClean="0"/>
              <a:t>Now we’ll check it for clarity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2 summary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79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Symbols and axes proportional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58980"/>
            <a:ext cx="5133333" cy="3285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77325" y="2917767"/>
            <a:ext cx="1172095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73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Symbols and axes proportional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58980"/>
            <a:ext cx="5133333" cy="32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933" y="2658980"/>
            <a:ext cx="5133333" cy="3285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77325" y="2917767"/>
            <a:ext cx="1172095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06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8" y="2761503"/>
            <a:ext cx="5133333" cy="32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809" y="2761503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67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8" y="2761503"/>
            <a:ext cx="5133333" cy="32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809" y="2761503"/>
            <a:ext cx="5133333" cy="3285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8754" y="318733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171611" y="318733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85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8" y="2515486"/>
            <a:ext cx="5133333" cy="32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69" y="2525823"/>
            <a:ext cx="5133333" cy="32857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24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8" y="2515486"/>
            <a:ext cx="5133333" cy="32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69" y="2525823"/>
            <a:ext cx="5133333" cy="32857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21082" y="300445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33495" y="300445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1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Match your data and hypothesis to graph type with “chart of charts”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So, what’s your data?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182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lack of context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83126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00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lack of context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83126"/>
            <a:ext cx="5133333" cy="3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657886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409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97" y="2758733"/>
            <a:ext cx="5133333" cy="3285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1446415"/>
            <a:ext cx="10972800" cy="427748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 not change chart design partway through – can be done accidentally by having unevenly spaced numbers as categories!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765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97" y="2758733"/>
            <a:ext cx="5133333" cy="32857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446415"/>
            <a:ext cx="10972800" cy="4277488"/>
          </a:xfrm>
        </p:spPr>
        <p:txBody>
          <a:bodyPr/>
          <a:lstStyle/>
          <a:p>
            <a:r>
              <a:rPr lang="en-US" dirty="0"/>
              <a:t>Do not change chart design partway through – can be done accidentally by having unevenly spaced numbers as categories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954" y="2758733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49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Meet </a:t>
            </a:r>
            <a:r>
              <a:rPr lang="en-US" dirty="0"/>
              <a:t>your goal – what is your question or hypothesis</a:t>
            </a:r>
            <a:r>
              <a:rPr lang="en-US" dirty="0" smtClean="0"/>
              <a:t>?</a:t>
            </a:r>
          </a:p>
          <a:p>
            <a:r>
              <a:rPr lang="en-US" dirty="0" smtClean="0"/>
              <a:t>“Here we demonstrate four diets affect chicken weight divergently over time.”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47" y="3174369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27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Meet </a:t>
            </a:r>
            <a:r>
              <a:rPr lang="en-US" dirty="0"/>
              <a:t>your goal – what is your question or hypothesis</a:t>
            </a:r>
            <a:r>
              <a:rPr lang="en-US" dirty="0" smtClean="0"/>
              <a:t>?</a:t>
            </a:r>
          </a:p>
          <a:p>
            <a:r>
              <a:rPr lang="en-US" dirty="0" smtClean="0"/>
              <a:t>“Here we demonstrate four diets affect chicken weight divergently over time.”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09" y="3332310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31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477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07057" y="1860766"/>
            <a:ext cx="412941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design consistent throughout</a:t>
            </a:r>
          </a:p>
          <a:p>
            <a:endParaRPr lang="en-US" dirty="0"/>
          </a:p>
          <a:p>
            <a:r>
              <a:rPr lang="en-US" dirty="0" smtClean="0"/>
              <a:t>Potentially misleading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Symbols and axes proportional to numbers represented (problem with pie charts, area in general)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context: did not show all relevant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labels (minimize abbreviations)	</a:t>
            </a:r>
          </a:p>
        </p:txBody>
      </p:sp>
    </p:spTree>
    <p:extLst>
      <p:ext uri="{BB962C8B-B14F-4D97-AF65-F5344CB8AC3E}">
        <p14:creationId xmlns:p14="http://schemas.microsoft.com/office/powerpoint/2010/main" val="33383202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improvements can we make?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16" y="2081149"/>
            <a:ext cx="6047619" cy="3895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07057" y="2490031"/>
            <a:ext cx="41294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Removed </a:t>
            </a:r>
            <a:r>
              <a:rPr lang="en-US" sz="2400" dirty="0"/>
              <a:t>area-cut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Show full range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Units for y-axis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Labels not abbreviated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3354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</a:t>
            </a:r>
            <a:r>
              <a:rPr lang="en-US" b="1" dirty="0" smtClean="0">
                <a:solidFill>
                  <a:srgbClr val="8E1731"/>
                </a:solidFill>
              </a:rPr>
              <a:t>else could we improve?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16" y="2081149"/>
            <a:ext cx="6047619" cy="3895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55035" y="1615859"/>
            <a:ext cx="434365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Decide if data density in interior is acceptable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Make “fair” easier to see from a distance (darker color)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Make all points easier to see from a distance (larger size)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Consider goal – do we need all cut categories?  Do we need a summary instead?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73806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Two</a:t>
            </a:r>
          </a:p>
          <a:p>
            <a:r>
              <a:rPr lang="en-US" dirty="0" smtClean="0"/>
              <a:t>Is that “a few”?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1: how many data points?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8741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We’ve made our visualization clear and effective to get our result to the viewer</a:t>
            </a:r>
          </a:p>
          <a:p>
            <a:r>
              <a:rPr lang="en-US" dirty="0" smtClean="0"/>
              <a:t>Next, resources to learn more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 summary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916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50313" y="1465545"/>
            <a:ext cx="11774465" cy="4659682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800" dirty="0" smtClean="0"/>
              <a:t>More data workshops</a:t>
            </a:r>
          </a:p>
          <a:p>
            <a:pPr marL="0" indent="0" algn="ctr">
              <a:buNone/>
            </a:pPr>
            <a:r>
              <a:rPr lang="en-US" sz="2800" dirty="0" smtClean="0">
                <a:hlinkClick r:id="rId2"/>
              </a:rPr>
              <a:t>https://libraries.ou.edu/events</a:t>
            </a:r>
            <a:r>
              <a:rPr lang="en-US" sz="2800" dirty="0" smtClean="0"/>
              <a:t> </a:t>
            </a:r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Carpentries workshops</a:t>
            </a:r>
            <a:br>
              <a:rPr lang="en-US" sz="2800" dirty="0" smtClean="0"/>
            </a:br>
            <a:r>
              <a:rPr lang="en-US" sz="2800" dirty="0" smtClean="0">
                <a:hlinkClick r:id="rId3"/>
              </a:rPr>
              <a:t>https</a:t>
            </a:r>
            <a:r>
              <a:rPr lang="en-US" sz="2800" dirty="0">
                <a:hlinkClick r:id="rId3"/>
              </a:rPr>
              <a:t>://</a:t>
            </a:r>
            <a:r>
              <a:rPr lang="en-US" sz="2800" dirty="0" smtClean="0">
                <a:hlinkClick r:id="rId3"/>
              </a:rPr>
              <a:t>libraries.ou.edu/carpentries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 smtClean="0"/>
              <a:t>Information Specialists</a:t>
            </a:r>
            <a:br>
              <a:rPr lang="en-US" sz="2800" dirty="0" smtClean="0"/>
            </a:br>
            <a:r>
              <a:rPr lang="en-US" sz="2800" dirty="0" smtClean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libraries.ou.edu/davis</a:t>
            </a:r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Workshops on Request</a:t>
            </a:r>
          </a:p>
          <a:p>
            <a:pPr marL="0" indent="0" algn="ctr">
              <a:buNone/>
            </a:pPr>
            <a:r>
              <a:rPr lang="en-US" sz="2800" dirty="0" smtClean="0">
                <a:hlinkClick r:id="rId5"/>
              </a:rPr>
              <a:t>https://libraries.ou.edu/workshops-on-request</a:t>
            </a:r>
            <a:r>
              <a:rPr lang="en-US" sz="2800" dirty="0" smtClean="0"/>
              <a:t> </a:t>
            </a:r>
            <a:endParaRPr lang="en-US" sz="2800" dirty="0" smtClean="0"/>
          </a:p>
          <a:p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Read </a:t>
            </a:r>
            <a:r>
              <a:rPr lang="en-US" sz="2800" dirty="0" err="1"/>
              <a:t>Tufte’s</a:t>
            </a:r>
            <a:r>
              <a:rPr lang="en-US" sz="2800" dirty="0"/>
              <a:t> </a:t>
            </a:r>
            <a:r>
              <a:rPr lang="en-US" sz="2800" i="1" dirty="0"/>
              <a:t>The Visual Display of Quantitative </a:t>
            </a:r>
            <a:r>
              <a:rPr lang="en-US" sz="2800" i="1" dirty="0" smtClean="0"/>
              <a:t>Information</a:t>
            </a:r>
            <a:br>
              <a:rPr lang="en-US" sz="2800" i="1" dirty="0" smtClean="0"/>
            </a:br>
            <a:r>
              <a:rPr lang="en-US" sz="2800" dirty="0" smtClean="0"/>
              <a:t>on </a:t>
            </a:r>
            <a:r>
              <a:rPr lang="en-US" sz="2800" dirty="0"/>
              <a:t>Reserves at Circulation Desk (4 hour checkout</a:t>
            </a:r>
            <a:r>
              <a:rPr lang="en-US" sz="2800" dirty="0" smtClean="0"/>
              <a:t>)</a:t>
            </a:r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This slide deck available on our curriculum archive </a:t>
            </a:r>
            <a:r>
              <a:rPr lang="en-US" sz="2800" dirty="0"/>
              <a:t>at </a:t>
            </a:r>
            <a:r>
              <a:rPr lang="en-US" sz="2800" dirty="0">
                <a:hlinkClick r:id="rId6"/>
              </a:rPr>
              <a:t>https://osf.io/a9yt5</a:t>
            </a:r>
            <a:r>
              <a:rPr lang="en-US" sz="2800" dirty="0" smtClean="0">
                <a:hlinkClick r:id="rId6"/>
              </a:rPr>
              <a:t>/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4: get help and learn more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8815" y="4912304"/>
            <a:ext cx="10964713" cy="38913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616910" y="1979111"/>
            <a:ext cx="4806827" cy="3778657"/>
          </a:xfrm>
          <a:prstGeom prst="rect">
            <a:avLst/>
          </a:prstGeom>
        </p:spPr>
        <p:txBody>
          <a:bodyPr>
            <a:no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52437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Survey link</a:t>
            </a:r>
            <a:r>
              <a:rPr lang="en-US" smtClean="0"/>
              <a:t>: 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https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://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ou.libwizard.com/f/datasurvey</a:t>
            </a:r>
            <a:endParaRPr lang="en-US" dirty="0" smtClean="0"/>
          </a:p>
          <a:p>
            <a:r>
              <a:rPr lang="en-US" dirty="0" smtClean="0"/>
              <a:t>Workshop topic: Data-driven visualizations</a:t>
            </a:r>
          </a:p>
          <a:p>
            <a:r>
              <a:rPr lang="en-US" dirty="0" smtClean="0"/>
              <a:t>Workshop date: </a:t>
            </a:r>
            <a:fld id="{DC282969-C8BF-4EBF-812F-FF7661414B35}" type="datetime4">
              <a:rPr lang="en-US" smtClean="0"/>
              <a:t>February 11, 2020</a:t>
            </a:fld>
            <a:endParaRPr lang="en-US" dirty="0" smtClean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Please take 3 min to help us improve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8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Two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Several, or more than several?</a:t>
            </a:r>
          </a:p>
          <a:p>
            <a:r>
              <a:rPr lang="en-US" dirty="0" smtClean="0"/>
              <a:t>Let’s say “several”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1: how many data points?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006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Two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Several, or more than several?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Let’s say “several”</a:t>
            </a:r>
          </a:p>
          <a:p>
            <a:r>
              <a:rPr lang="en-US" dirty="0" smtClean="0"/>
              <a:t>Write a sentence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1: how many data points?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082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Two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Several, or more than several?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Let’s say “several”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Write a sentence</a:t>
            </a:r>
          </a:p>
          <a:p>
            <a:r>
              <a:rPr lang="en-US" dirty="0" smtClean="0"/>
              <a:t>Check with your colleagues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1: how many data points?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7723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1757</TotalTime>
  <Words>1396</Words>
  <Application>Microsoft Office PowerPoint</Application>
  <PresentationFormat>Widescreen</PresentationFormat>
  <Paragraphs>250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Courier New</vt:lpstr>
      <vt:lpstr>Helvetica</vt:lpstr>
      <vt:lpstr>Wingdings</vt:lpstr>
      <vt:lpstr>Custom Design</vt:lpstr>
      <vt:lpstr>PowerPoint Presentation</vt:lpstr>
      <vt:lpstr>Goals for today</vt:lpstr>
      <vt:lpstr>Get started</vt:lpstr>
      <vt:lpstr>First, choose your visualization</vt:lpstr>
      <vt:lpstr>So, what’s your data?</vt:lpstr>
      <vt:lpstr>Step 1: how many data points?</vt:lpstr>
      <vt:lpstr>Step 1: how many data points?</vt:lpstr>
      <vt:lpstr>Step 1: how many data points?</vt:lpstr>
      <vt:lpstr>Step 1: how many data points?</vt:lpstr>
      <vt:lpstr>Another example with a larger dataset</vt:lpstr>
      <vt:lpstr>Another example with a larger dataset</vt:lpstr>
      <vt:lpstr>Another example with a larger dataset</vt:lpstr>
      <vt:lpstr>Another example with a larger dataset</vt:lpstr>
      <vt:lpstr>Another example with a larger dataset</vt:lpstr>
      <vt:lpstr>Another example with a larger dataset</vt:lpstr>
      <vt:lpstr>Another example with a larger dataset</vt:lpstr>
      <vt:lpstr>What if our question includes the groups?</vt:lpstr>
      <vt:lpstr>What about our grouping variables?</vt:lpstr>
      <vt:lpstr>What if our question includes the groups?</vt:lpstr>
      <vt:lpstr>What if our question includes the groups?</vt:lpstr>
      <vt:lpstr>What about our grouping variables?</vt:lpstr>
      <vt:lpstr>What about our grouping variables?</vt:lpstr>
      <vt:lpstr>What about our grouping variables?</vt:lpstr>
      <vt:lpstr>What about our grouping variables?</vt:lpstr>
      <vt:lpstr>What about our grouping variables?</vt:lpstr>
      <vt:lpstr>What if our question includes the groups?</vt:lpstr>
      <vt:lpstr>What if our question includes the groups?</vt:lpstr>
      <vt:lpstr>What if our question includes the groups?</vt:lpstr>
      <vt:lpstr>Step 1 summary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What is effective about this?  What is not?</vt:lpstr>
      <vt:lpstr>What is effective about this?  What is not?</vt:lpstr>
      <vt:lpstr>What improvements can we make?</vt:lpstr>
      <vt:lpstr>What else could we improve?</vt:lpstr>
      <vt:lpstr>Step 2 summary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What is clear or misleading about this?</vt:lpstr>
      <vt:lpstr>What is clear or misleading about this?</vt:lpstr>
      <vt:lpstr>What improvements can we make?</vt:lpstr>
      <vt:lpstr>What else could we improve?</vt:lpstr>
      <vt:lpstr>Step 3 summary</vt:lpstr>
      <vt:lpstr>Step 4: get help and learn more</vt:lpstr>
      <vt:lpstr>Please take 3 min to help us improve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Curry, Claire M.</cp:lastModifiedBy>
  <cp:revision>109</cp:revision>
  <cp:lastPrinted>2018-08-14T18:03:12Z</cp:lastPrinted>
  <dcterms:created xsi:type="dcterms:W3CDTF">2018-06-15T17:19:10Z</dcterms:created>
  <dcterms:modified xsi:type="dcterms:W3CDTF">2020-02-11T20:55:44Z</dcterms:modified>
</cp:coreProperties>
</file>